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High Tower Text" panose="02040502050506030303" pitchFamily="18" charset="0"/>
      <p:regular r:id="rId19"/>
      <p:italic r:id="rId20"/>
    </p:embeddedFont>
    <p:embeddedFont>
      <p:font typeface="Lora" pitchFamily="2" charset="0"/>
      <p:regular r:id="rId21"/>
      <p:bold r:id="rId22"/>
      <p:italic r:id="rId23"/>
      <p:boldItalic r:id="rId24"/>
    </p:embeddedFont>
    <p:embeddedFont>
      <p:font typeface="Source Sans 3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2" d="100"/>
          <a:sy n="42" d="100"/>
        </p:scale>
        <p:origin x="8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573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C62E98-F494-1499-CF03-40FF665525A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F0B2B14E-7A66-73D1-9E8C-F86C77DC7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05434"/>
            <a:ext cx="3740334" cy="1332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9557E-38FE-DE66-3C5C-B10989DBC2B8}"/>
              </a:ext>
            </a:extLst>
          </p:cNvPr>
          <p:cNvSpPr txBox="1"/>
          <p:nvPr/>
        </p:nvSpPr>
        <p:spPr>
          <a:xfrm>
            <a:off x="7710054" y="899168"/>
            <a:ext cx="7315200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РОССИЙСКИЙ УНИВЕРСИТЕТ ДРУЖБЫ НАРОДОВ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Факультет физико-математических и естественных наук </a:t>
            </a:r>
            <a:b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Кафедра прикладной информатики и теории вероятностей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244E1-DED8-30E9-C2A4-B160661CD0D0}"/>
              </a:ext>
            </a:extLst>
          </p:cNvPr>
          <p:cNvSpPr txBox="1"/>
          <p:nvPr/>
        </p:nvSpPr>
        <p:spPr>
          <a:xfrm>
            <a:off x="723900" y="6156969"/>
            <a:ext cx="7315200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Студент: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Эйвази Мани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Группа: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НПИбд-03-24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Студенческий билет №: 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1032245107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52BFEB84-DC3E-4309-ECEF-87A011C85AC0}"/>
              </a:ext>
            </a:extLst>
          </p:cNvPr>
          <p:cNvSpPr/>
          <p:nvPr/>
        </p:nvSpPr>
        <p:spPr>
          <a:xfrm>
            <a:off x="3848728" y="4161319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240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Gentoo Portage</a:t>
            </a:r>
            <a:endParaRPr lang="en-US" sz="2400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2697B9E4-3FE2-9B56-A57D-84C445D1BB75}"/>
              </a:ext>
            </a:extLst>
          </p:cNvPr>
          <p:cNvSpPr/>
          <p:nvPr/>
        </p:nvSpPr>
        <p:spPr>
          <a:xfrm>
            <a:off x="3843532" y="3406913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000" b="1">
                <a:solidFill>
                  <a:srgbClr val="38512F"/>
                </a:solidFill>
                <a:latin typeface="High Tower Text" panose="02040502050506030303" pitchFamily="18" charset="0"/>
              </a:rPr>
              <a:t>Презентация №4</a:t>
            </a:r>
            <a:endParaRPr lang="en-US" sz="4000" b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97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3914" y="655201"/>
            <a:ext cx="1563648" cy="447080"/>
          </a:xfrm>
          <a:prstGeom prst="roundRect">
            <a:avLst>
              <a:gd name="adj" fmla="val 6396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976789" y="726638"/>
            <a:ext cx="127789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ИНСТРУМЕНТЫ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3914" y="1197054"/>
            <a:ext cx="8532019" cy="56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Дополнительные возможности Portage</a:t>
            </a:r>
            <a:endParaRPr lang="en-US" sz="3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14" y="2113359"/>
            <a:ext cx="2391370" cy="239137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3914" y="4801195"/>
            <a:ext cx="280320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Бинарные пакеты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33914" y="5293757"/>
            <a:ext cx="4123134" cy="2281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quickpkg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 </a:t>
            </a: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buildpkg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позволяют создавать бинарные пакеты из уже установленных программ. Это ускоряет установку на других компьютерах с аналогичной конфигурацией.</a:t>
            </a:r>
            <a:endParaRPr lang="en-US" sz="18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14" y="2113359"/>
            <a:ext cx="2391370" cy="239137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53514" y="4801195"/>
            <a:ext cx="280320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gentoolkit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53514" y="5293757"/>
            <a:ext cx="4123253" cy="1901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Набор полезных утилит, таких как </a:t>
            </a: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equery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для запросов о пакетах, </a:t>
            </a: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revdep-rebuild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для восстановления сломанных зависимостей, и </a:t>
            </a: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eix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для расширенного поиска.</a:t>
            </a:r>
            <a:endParaRPr lang="en-US" sz="18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233" y="2113359"/>
            <a:ext cx="2391370" cy="239137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3233" y="4801195"/>
            <a:ext cx="341209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Расширенные настройки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673233" y="5293757"/>
            <a:ext cx="4123253" cy="1521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Возможность использования оверлеев для добавления сторонних ebuild-репозиториев и глубокая интеграция с системой инициализации </a:t>
            </a: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OpenRC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53728C-A269-7D77-83EC-755390EB280F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20058" y="1078111"/>
            <a:ext cx="1115854" cy="313134"/>
          </a:xfrm>
          <a:prstGeom prst="roundRect">
            <a:avLst>
              <a:gd name="adj" fmla="val 6958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1528882" y="1132523"/>
            <a:ext cx="898208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ЗАКЛЮЧЕНИЕ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420058" y="1446252"/>
            <a:ext cx="5139928" cy="427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Преимущества модели Portage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420058" y="2217420"/>
            <a:ext cx="3066217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Гибкость и оптимизация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420058" y="2675453"/>
            <a:ext cx="3838575" cy="1069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Тонкая настройка каждого пакета под аппаратное обеспечение.</a:t>
            </a:r>
            <a:endParaRPr lang="en-US" sz="140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Возможность создания минималистичных систем без лишних зависимостей.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1420058" y="3882747"/>
            <a:ext cx="256305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Контроль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420058" y="4340781"/>
            <a:ext cx="3838575" cy="1069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Полный контроль над версиями пакетов и функциональностью.</a:t>
            </a:r>
            <a:endParaRPr lang="en-US" sz="140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Прозрачность процесса сборки и установки.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1420058" y="5548074"/>
            <a:ext cx="2674739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Области применения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1420058" y="6006108"/>
            <a:ext cx="3838575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Идеально подходит для системных администраторов, разработчиков и энтузиастов, которым нужен полный контроль над своим окружением.</a:t>
            </a:r>
            <a:endParaRPr lang="en-US" sz="14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166" y="2299692"/>
            <a:ext cx="7508558" cy="46317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28379E-BBA4-ED63-912E-DA8D2703C33F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FA24D6-D098-9EBE-7BC2-74D0483EFF9A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1E140-6CB8-D5E6-4B90-91EFCF672295}"/>
              </a:ext>
            </a:extLst>
          </p:cNvPr>
          <p:cNvSpPr txBox="1"/>
          <p:nvPr/>
        </p:nvSpPr>
        <p:spPr>
          <a:xfrm>
            <a:off x="2337955" y="3301800"/>
            <a:ext cx="10297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>
                <a:solidFill>
                  <a:schemeClr val="accent6">
                    <a:lumMod val="75000"/>
                  </a:schemeClr>
                </a:solidFill>
                <a:latin typeface="110_Besmellah_1(MRT)" pitchFamily="2" charset="0"/>
              </a:rPr>
              <a:t>Спасибо за внимание</a:t>
            </a:r>
            <a:endParaRPr lang="en-US" sz="7200" dirty="0">
              <a:solidFill>
                <a:schemeClr val="accent6">
                  <a:lumMod val="75000"/>
                </a:schemeClr>
              </a:solidFill>
              <a:latin typeface="110_Besmellah_1(MRT)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2002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Gentoo Portage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Модель управления программным обеспечением на основе исходных кодов</a:t>
            </a: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C60393-9EC3-C414-DF5F-7E81E8817CF5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25391" y="517446"/>
            <a:ext cx="929759" cy="326350"/>
          </a:xfrm>
          <a:prstGeom prst="roundRect">
            <a:avLst>
              <a:gd name="adj" fmla="val 6896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1337905" y="573643"/>
            <a:ext cx="704731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ВВЕДЕНИЕ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1225391" y="902494"/>
            <a:ext cx="5291138" cy="441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Portage: Философия и отличия</a:t>
            </a:r>
            <a:endParaRPr lang="en-US" sz="2750" dirty="0"/>
          </a:p>
        </p:txBody>
      </p:sp>
      <p:sp>
        <p:nvSpPr>
          <p:cNvPr id="5" name="Text 3"/>
          <p:cNvSpPr/>
          <p:nvPr/>
        </p:nvSpPr>
        <p:spPr>
          <a:xfrm>
            <a:off x="1225391" y="2966799"/>
            <a:ext cx="3965377" cy="2140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Portage — это не просто менеджер пакетов, это </a:t>
            </a:r>
            <a:r>
              <a:rPr lang="en-US" sz="14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сердце Gentoo Linux</a:t>
            </a: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воплощающее идеологию максимальной настройки и контроля. В отличие от бинарных пакетных менеджеров, таких как APT или Yum, Portage фокусируется на </a:t>
            </a:r>
            <a:r>
              <a:rPr lang="en-US" sz="14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сборке программного обеспечения непосредственно из исходных кодов</a:t>
            </a: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1225391" y="5239226"/>
            <a:ext cx="3965377" cy="1070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Это позволяет оптимизировать каждый пакет под конкретное оборудование и пользовательские нужды, но требует больше времени и вычислительных ресурсов.</a:t>
            </a:r>
            <a:endParaRPr lang="en-US" sz="14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826" y="1729383"/>
            <a:ext cx="7756565" cy="58173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F21A4B-A316-C36C-4724-E16AF8AD7828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71757" y="513040"/>
            <a:ext cx="1043345" cy="295989"/>
          </a:xfrm>
          <a:prstGeom prst="roundRect">
            <a:avLst>
              <a:gd name="adj" fmla="val 7046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1775936" y="565071"/>
            <a:ext cx="834985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АРХИТЕКТУРА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1671757" y="859393"/>
            <a:ext cx="4667607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Архитектура Portage: Основы</a:t>
            </a:r>
            <a:endParaRPr lang="en-US" sz="2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646" y="1457563"/>
            <a:ext cx="6585109" cy="56370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632147" y="3156750"/>
            <a:ext cx="2389952" cy="298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ebuild скрипты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005450" y="2964877"/>
            <a:ext cx="2212188" cy="298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утилита emerge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910643" y="5605957"/>
            <a:ext cx="1918734" cy="298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дерево Portage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671757" y="7236500"/>
            <a:ext cx="11286887" cy="480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Архитектура Portage включает в себя три ключевых компонента, работающих в тесном взаимодействии для обеспечения гибкого управления пакетами.</a:t>
            </a: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A93ED6-7D4A-73B4-E307-71B562AD0C94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32159" y="1031438"/>
            <a:ext cx="601623" cy="272177"/>
          </a:xfrm>
          <a:prstGeom prst="roundRect">
            <a:avLst>
              <a:gd name="adj" fmla="val 7173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2129671" y="1080135"/>
            <a:ext cx="406598" cy="174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EBUILD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2032159" y="1347788"/>
            <a:ext cx="4573905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Ядро системы: ebuild-скрипты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2032159" y="1995845"/>
            <a:ext cx="5084445" cy="655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Ebuild</a:t>
            </a: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это текстовый файл-скрипт, который содержит все инструкции, необходимые для сборки, установки и удаления программного пакета. Он описывает: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2032159" y="2751058"/>
            <a:ext cx="5084445" cy="990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Местоположение исходных кодов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Зависимости пакета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Этапы сборки (fetch, unpack, compile, install)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Параметры конфигурации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2032159" y="3840956"/>
            <a:ext cx="5084445" cy="437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EAPI (Ebuild Application Programming Interface)</a:t>
            </a: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это версия ebuild-формата, определяющая доступные функции и синтаксис.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7521178" y="2020729"/>
            <a:ext cx="5084445" cy="5053013"/>
          </a:xfrm>
          <a:prstGeom prst="roundRect">
            <a:avLst>
              <a:gd name="adj" fmla="val 483"/>
            </a:avLst>
          </a:prstGeom>
          <a:solidFill>
            <a:srgbClr val="F1E8DA"/>
          </a:solidFill>
          <a:ln/>
        </p:spPr>
      </p:sp>
      <p:sp>
        <p:nvSpPr>
          <p:cNvPr id="9" name="Shape 7"/>
          <p:cNvSpPr/>
          <p:nvPr/>
        </p:nvSpPr>
        <p:spPr>
          <a:xfrm>
            <a:off x="7513082" y="2020729"/>
            <a:ext cx="5100638" cy="5053013"/>
          </a:xfrm>
          <a:prstGeom prst="roundRect">
            <a:avLst>
              <a:gd name="adj" fmla="val 483"/>
            </a:avLst>
          </a:prstGeom>
          <a:solidFill>
            <a:srgbClr val="F1E8DA"/>
          </a:solidFill>
          <a:ln/>
        </p:spPr>
      </p:sp>
      <p:sp>
        <p:nvSpPr>
          <p:cNvPr id="10" name="Text 8"/>
          <p:cNvSpPr/>
          <p:nvPr/>
        </p:nvSpPr>
        <p:spPr>
          <a:xfrm>
            <a:off x="7675721" y="2142649"/>
            <a:ext cx="4775359" cy="4809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Пример ebuild-файла</a:t>
            </a:r>
            <a:endParaRPr lang="en-US" sz="1250" dirty="0"/>
          </a:p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EAPI=8</a:t>
            </a:r>
            <a:endParaRPr lang="en-US" sz="1250" dirty="0"/>
          </a:p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DESCRIPTION="Simple hello world program"</a:t>
            </a:r>
            <a:endParaRPr lang="en-US" sz="1250" dirty="0"/>
          </a:p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HOMEPAGE="https://example.com"</a:t>
            </a:r>
            <a:endParaRPr lang="en-US" sz="1250" dirty="0"/>
          </a:p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SRC_URI="https://example.com/hello-1.0.tar.gz"</a:t>
            </a:r>
            <a:endParaRPr lang="en-US" sz="1250" dirty="0"/>
          </a:p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KEYWORDS="~amd64"</a:t>
            </a:r>
            <a:endParaRPr lang="en-US" sz="1250" dirty="0"/>
          </a:p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LICENSE="GPL-2"</a:t>
            </a:r>
            <a:endParaRPr lang="en-US" sz="1250" dirty="0"/>
          </a:p>
          <a:p>
            <a:pPr marL="0" indent="0" algn="l">
              <a:lnSpc>
                <a:spcPts val="1700"/>
              </a:lnSpc>
              <a:buNone/>
            </a:pPr>
            <a:endParaRPr lang="en-US" sz="1250" dirty="0"/>
          </a:p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RESTRICT="mirror"</a:t>
            </a:r>
            <a:endParaRPr lang="en-US" sz="1250" dirty="0"/>
          </a:p>
          <a:p>
            <a:pPr marL="0" indent="0" algn="l">
              <a:lnSpc>
                <a:spcPts val="1700"/>
              </a:lnSpc>
              <a:buNone/>
            </a:pPr>
            <a:endParaRPr lang="en-US" sz="1250" dirty="0"/>
          </a:p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RDEPEND="</a:t>
            </a:r>
            <a:endParaRPr lang="en-US" sz="1250" dirty="0"/>
          </a:p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dev-libs/glib</a:t>
            </a:r>
            <a:endParaRPr lang="en-US" sz="1250" dirty="0"/>
          </a:p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</a:t>
            </a:r>
            <a:endParaRPr lang="en-US" sz="1250" dirty="0"/>
          </a:p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S="${WORKDIR}/hello-1.0"</a:t>
            </a:r>
            <a:endParaRPr lang="en-US" sz="1250" dirty="0"/>
          </a:p>
          <a:p>
            <a:pPr marL="0" indent="0" algn="l">
              <a:lnSpc>
                <a:spcPts val="1700"/>
              </a:lnSpc>
              <a:buNone/>
            </a:pPr>
            <a:endParaRPr lang="en-US" sz="1250" dirty="0"/>
          </a:p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src_compile() {</a:t>
            </a:r>
            <a:endParaRPr lang="en-US" sz="1250" dirty="0"/>
          </a:p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emake</a:t>
            </a:r>
            <a:endParaRPr lang="en-US" sz="1250" dirty="0"/>
          </a:p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50" dirty="0"/>
          </a:p>
          <a:p>
            <a:pPr marL="0" indent="0" algn="l">
              <a:lnSpc>
                <a:spcPts val="1700"/>
              </a:lnSpc>
              <a:buNone/>
            </a:pPr>
            <a:endParaRPr lang="en-US" sz="1250" dirty="0"/>
          </a:p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src_install() {</a:t>
            </a:r>
            <a:endParaRPr lang="en-US" sz="1250" dirty="0"/>
          </a:p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dobin hello</a:t>
            </a:r>
            <a:endParaRPr lang="en-US" sz="1250" dirty="0"/>
          </a:p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D74AC-43F5-21CA-E14E-12E5D5CB7279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9715" y="1021675"/>
            <a:ext cx="1055251" cy="305514"/>
          </a:xfrm>
          <a:prstGeom prst="roundRect">
            <a:avLst>
              <a:gd name="adj" fmla="val 6998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1636514" y="1075015"/>
            <a:ext cx="84165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ИНСТРУМЕНТ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529715" y="1380173"/>
            <a:ext cx="5010864" cy="419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emerge: Ваш командный центр</a:t>
            </a:r>
            <a:endParaRPr lang="en-US" sz="2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715" y="2147411"/>
            <a:ext cx="7368897" cy="49113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340810" y="2606040"/>
            <a:ext cx="3767257" cy="993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Утилита </a:t>
            </a: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emerge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это основной интерфейс для взаимодействия с системой Portage. Она интерпретирует ebuild-скрипты и выполняет необходимые действия: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9340810" y="3719274"/>
            <a:ext cx="3767257" cy="2016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Установка: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emerge --ask sys-apps/portage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Обновление: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emerge --sync &amp;&amp; emerge --update --deep --newuse --ask world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Поиск: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emerge --search firefox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Удаление: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emerge --depclean &amp;&amp; emerge --ask --unmerge firefox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9340810" y="5854660"/>
            <a:ext cx="3767257" cy="74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emerge автоматизирует процесс разрешения зависимостей, загрузки исходных кодов, компиляции и установки.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DB51FF-1952-F33D-53F7-2291F84D9A9D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601033"/>
            <a:ext cx="1298853" cy="449818"/>
          </a:xfrm>
          <a:prstGeom prst="roundRect">
            <a:avLst>
              <a:gd name="adj" fmla="val 6386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981313" y="1672828"/>
            <a:ext cx="101167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НАСТРОЙКА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2146578"/>
            <a:ext cx="898136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USE-флаги: Механизм тонкой настройки</a:t>
            </a:r>
            <a:endParaRPr lang="en-US" sz="3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3068836"/>
            <a:ext cx="598408" cy="59840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35336" y="30688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Что это?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735336" y="3564374"/>
            <a:ext cx="3221236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Глобальные или пакетные флаги, включающие или отключающие определённую функциональность при сборке пакета. Например, USE-флаг "gnome" для сборки программы с поддержкой GNOME.</a:t>
            </a:r>
            <a:endParaRPr lang="en-US" sz="18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5776" y="3068836"/>
            <a:ext cx="598408" cy="5984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53388" y="30688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Как это работает?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153388" y="3564374"/>
            <a:ext cx="322123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 активации USE-флага в файлах конфигурации Portage, соответствующие секции в ebuild-скриптах активируются, изменяя параметры компиляции.</a:t>
            </a:r>
            <a:endParaRPr lang="en-US" sz="18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3828" y="3068836"/>
            <a:ext cx="598408" cy="59840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71440" y="30688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Преимущества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571440" y="3564374"/>
            <a:ext cx="322123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Максимальная </a:t>
            </a: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гибкость и оптимизация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Позволяет создавать минималистичные системы, отключая ненужные функции и зависимости.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005D6E-D882-44FF-9A69-1C778627FC85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18824" y="1496854"/>
            <a:ext cx="951428" cy="273129"/>
          </a:xfrm>
          <a:prstGeom prst="roundRect">
            <a:avLst>
              <a:gd name="adj" fmla="val 7166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2116574" y="1545669"/>
            <a:ext cx="755928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УПРАВЛЕНИЕ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2018824" y="1814393"/>
            <a:ext cx="4755832" cy="38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Профили и маскировка пакетов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824" y="2790825"/>
            <a:ext cx="6745843" cy="351591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170194" y="2475905"/>
            <a:ext cx="2302669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Профили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9170194" y="2874764"/>
            <a:ext cx="3448764" cy="877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Определяют базовый набор USE-флагов, зависимостей и системных настроек. Существуют профили для различных случаев использования (desktop, server, hardened).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9170194" y="3863102"/>
            <a:ext cx="2302669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Маскировка пакетов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9170194" y="4261961"/>
            <a:ext cx="3448764" cy="1612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keyword masked:</a:t>
            </a: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Пакеты, не протестированные для вашей архитектуры.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stable:</a:t>
            </a: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Пакеты, не предназначенные для стабильных систем.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hard masked:</a:t>
            </a: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Пакеты, полностью запрещенные к установке (например, устаревшие версии).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9170194" y="5974794"/>
            <a:ext cx="3448764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Эти механизмы обеспечивают стабильность системы и позволяют контролировать доступные версии программного обеспечения.</a:t>
            </a:r>
            <a:endParaRPr lang="en-US" sz="12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F67228-41C1-7796-11AC-72DFEB566101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913334"/>
            <a:ext cx="1669733" cy="449818"/>
          </a:xfrm>
          <a:prstGeom prst="roundRect">
            <a:avLst>
              <a:gd name="adj" fmla="val 6386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981313" y="1985129"/>
            <a:ext cx="138255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КОНФИГУРАЦИЯ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2458879"/>
            <a:ext cx="770822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Конфигурационные файлы Portage</a:t>
            </a:r>
            <a:endParaRPr lang="en-US" sz="3500" dirty="0"/>
          </a:p>
        </p:txBody>
      </p:sp>
      <p:sp>
        <p:nvSpPr>
          <p:cNvPr id="5" name="Shape 3"/>
          <p:cNvSpPr/>
          <p:nvPr/>
        </p:nvSpPr>
        <p:spPr>
          <a:xfrm>
            <a:off x="837724" y="3381137"/>
            <a:ext cx="12954952" cy="2935010"/>
          </a:xfrm>
          <a:prstGeom prst="roundRect">
            <a:avLst>
              <a:gd name="adj" fmla="val 1223"/>
            </a:avLst>
          </a:prstGeom>
          <a:solidFill>
            <a:srgbClr val="F3E7D4"/>
          </a:solidFill>
          <a:ln/>
        </p:spPr>
      </p:sp>
      <p:sp>
        <p:nvSpPr>
          <p:cNvPr id="6" name="Shape 4"/>
          <p:cNvSpPr/>
          <p:nvPr/>
        </p:nvSpPr>
        <p:spPr>
          <a:xfrm>
            <a:off x="837724" y="3381137"/>
            <a:ext cx="4318278" cy="2935010"/>
          </a:xfrm>
          <a:prstGeom prst="roundRect">
            <a:avLst>
              <a:gd name="adj" fmla="val 1223"/>
            </a:avLst>
          </a:prstGeom>
          <a:solidFill>
            <a:srgbClr val="F3E7D4"/>
          </a:solidFill>
          <a:ln/>
        </p:spPr>
      </p:sp>
      <p:sp>
        <p:nvSpPr>
          <p:cNvPr id="7" name="Text 5"/>
          <p:cNvSpPr/>
          <p:nvPr/>
        </p:nvSpPr>
        <p:spPr>
          <a:xfrm>
            <a:off x="1077039" y="3620453"/>
            <a:ext cx="33061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/etc/portage/make.conf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77039" y="4115991"/>
            <a:ext cx="3839647" cy="1960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Основной файл конфигурации, содержащий глобальные настройки, такие как 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CFLAGS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CXXFLAGS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CHOST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 глобальные USE-флаги.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156002" y="3381137"/>
            <a:ext cx="4318278" cy="2935010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10" name="Shape 8"/>
          <p:cNvSpPr/>
          <p:nvPr/>
        </p:nvSpPr>
        <p:spPr>
          <a:xfrm>
            <a:off x="5156002" y="3381137"/>
            <a:ext cx="30480" cy="293501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1" name="Text 9"/>
          <p:cNvSpPr/>
          <p:nvPr/>
        </p:nvSpPr>
        <p:spPr>
          <a:xfrm>
            <a:off x="5395317" y="3620453"/>
            <a:ext cx="35430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/etc/portage/package.use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395317" y="4115991"/>
            <a:ext cx="383964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Определяет специфичные для пакетов USE-флаги, переопределяя глобальные настройки. Позволяет тонко настраивать отдельные программы.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9474279" y="3381137"/>
            <a:ext cx="4318278" cy="2935010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14" name="Shape 12"/>
          <p:cNvSpPr/>
          <p:nvPr/>
        </p:nvSpPr>
        <p:spPr>
          <a:xfrm>
            <a:off x="9474279" y="3381137"/>
            <a:ext cx="30480" cy="293501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5" name="Text 13"/>
          <p:cNvSpPr/>
          <p:nvPr/>
        </p:nvSpPr>
        <p:spPr>
          <a:xfrm>
            <a:off x="9713595" y="3620453"/>
            <a:ext cx="38396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/etc/portage/package.accept_keywords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713595" y="4467939"/>
            <a:ext cx="38396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Позволяет размаскировать пакеты, помеченные как "keyword masked", для установки менее стабильных, но более свежих версий.</a:t>
            </a:r>
            <a:endParaRPr lang="en-US" sz="18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1B1A0E-5398-30AF-5841-160281270B87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752</Words>
  <Application>Microsoft Office PowerPoint</Application>
  <PresentationFormat>Custom</PresentationFormat>
  <Paragraphs>111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 Light</vt:lpstr>
      <vt:lpstr>Consolas</vt:lpstr>
      <vt:lpstr>Calibri</vt:lpstr>
      <vt:lpstr>110_Besmellah_1(MRT)</vt:lpstr>
      <vt:lpstr>Lora</vt:lpstr>
      <vt:lpstr>Arial</vt:lpstr>
      <vt:lpstr>High Tower Text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Mani Eyvazi</cp:lastModifiedBy>
  <cp:revision>3</cp:revision>
  <dcterms:created xsi:type="dcterms:W3CDTF">2026-02-13T08:54:47Z</dcterms:created>
  <dcterms:modified xsi:type="dcterms:W3CDTF">2026-02-13T11:41:25Z</dcterms:modified>
</cp:coreProperties>
</file>